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59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/>
    <p:restoredTop sz="94691"/>
  </p:normalViewPr>
  <p:slideViewPr>
    <p:cSldViewPr snapToGrid="0" snapToObjects="1">
      <p:cViewPr varScale="1">
        <p:scale>
          <a:sx n="125" d="100"/>
          <a:sy n="125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EDB1-59C1-2142-AA9B-8601DA8E649F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0447-7607-6944-AD4F-8E360DC2F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887D-0059-6640-B41D-28E2AF43423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016A-7625-2242-B091-D135CD01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5834" y="1154748"/>
            <a:ext cx="43981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SAS will have </a:t>
            </a:r>
            <a:r>
              <a:rPr lang="en-US" dirty="0" smtClean="0"/>
              <a:t>multiple </a:t>
            </a:r>
            <a:r>
              <a:rPr lang="en-US" dirty="0"/>
              <a:t>transects into the basin </a:t>
            </a:r>
            <a:r>
              <a:rPr lang="en-US" dirty="0" smtClean="0"/>
              <a:t>in 2020-2021 as a pan-Arctic effort to better </a:t>
            </a:r>
            <a:r>
              <a:rPr lang="en-US" dirty="0" smtClean="0"/>
              <a:t>understand the status </a:t>
            </a:r>
            <a:r>
              <a:rPr lang="en-US" dirty="0" smtClean="0"/>
              <a:t>and trends in physical drivers, the carbon components, and ecosystem response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Ecosystem pelagic &amp; benthic components</a:t>
            </a:r>
            <a:r>
              <a:rPr lang="en-US" smtClean="0">
                <a:solidFill>
                  <a:prstClr val="black"/>
                </a:solidFill>
              </a:rPr>
              <a:t>, </a:t>
            </a:r>
            <a:r>
              <a:rPr lang="en-US" smtClean="0">
                <a:solidFill>
                  <a:prstClr val="black"/>
                </a:solidFill>
              </a:rPr>
              <a:t>possibly including </a:t>
            </a:r>
            <a:r>
              <a:rPr lang="en-US" dirty="0" smtClean="0">
                <a:solidFill>
                  <a:prstClr val="black"/>
                </a:solidFill>
              </a:rPr>
              <a:t>paired trawls and acoustics for fisheries (ship dependent)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Planning underway for pilot NOAA effort on USCGC Healy as extension to the Distributed Biological Observatory-Northern Chukchi Sea Integrated Study (DBO-NCIS) 2020 effort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SAS needs to be multi-agency, perhaps as an Interagency Arctic Research Policy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“Flagship” effort; also private funding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54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/>
                <a:cs typeface="Calibri"/>
              </a:rPr>
              <a:t>US Contribution to SAS: Planning Stage May 2019</a:t>
            </a:r>
          </a:p>
          <a:p>
            <a:pPr algn="ctr"/>
            <a:r>
              <a:rPr lang="en-US" sz="2000" b="1" dirty="0" smtClean="0">
                <a:latin typeface="Calibri"/>
                <a:cs typeface="Calibri"/>
              </a:rPr>
              <a:t>Jackie Grebmeier, Chesapeake Biological Laboratory/UMCES, </a:t>
            </a:r>
            <a:r>
              <a:rPr lang="en-US" sz="2000" b="1" dirty="0" err="1" smtClean="0">
                <a:latin typeface="Calibri"/>
                <a:cs typeface="Calibri"/>
              </a:rPr>
              <a:t>Solomons</a:t>
            </a:r>
            <a:r>
              <a:rPr lang="en-US" sz="2000" b="1" dirty="0" smtClean="0">
                <a:latin typeface="Calibri"/>
                <a:cs typeface="Calibri"/>
              </a:rPr>
              <a:t>, MD, USA</a:t>
            </a:r>
            <a:endParaRPr lang="en-US" sz="2000" b="1" dirty="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708" y="1124481"/>
            <a:ext cx="4485292" cy="4081700"/>
            <a:chOff x="215076" y="1287254"/>
            <a:chExt cx="4485292" cy="4081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022" y="1317521"/>
              <a:ext cx="3911346" cy="39113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6200000">
              <a:off x="-1625718" y="3128048"/>
              <a:ext cx="408170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Gill Sans MT"/>
                </a:rPr>
                <a:t>Fishable depths were derived from IBCAO v3 bathymetry (</a:t>
              </a:r>
              <a:r>
                <a:rPr lang="en-US" sz="1000" dirty="0" err="1">
                  <a:solidFill>
                    <a:prstClr val="black"/>
                  </a:solidFill>
                  <a:latin typeface="Gill Sans MT"/>
                </a:rPr>
                <a:t>www.ngdc.noaa.gov</a:t>
              </a:r>
              <a:r>
                <a:rPr lang="en-US" sz="1000" dirty="0">
                  <a:solidFill>
                    <a:prstClr val="black"/>
                  </a:solidFill>
                  <a:latin typeface="Gill Sans MT"/>
                </a:rPr>
                <a:t>/</a:t>
              </a:r>
              <a:r>
                <a:rPr lang="en-US" sz="1000" dirty="0" err="1">
                  <a:solidFill>
                    <a:prstClr val="black"/>
                  </a:solidFill>
                  <a:latin typeface="Gill Sans MT"/>
                </a:rPr>
                <a:t>mgg</a:t>
              </a:r>
              <a:r>
                <a:rPr lang="en-US" sz="1000" dirty="0">
                  <a:solidFill>
                    <a:prstClr val="black"/>
                  </a:solidFill>
                  <a:latin typeface="Gill Sans MT"/>
                </a:rPr>
                <a:t>/bathymetry/arctic/).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43661" y="3898760"/>
              <a:ext cx="1535256" cy="12493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3965" y="4501771"/>
              <a:ext cx="1738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Calibri" charset="0"/>
                  <a:ea typeface="Calibri" charset="0"/>
                  <a:cs typeface="Calibri" charset="0"/>
                </a:rPr>
                <a:t>Pacific Arctic Region</a:t>
              </a:r>
              <a:endParaRPr lang="en-US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708" y="5179962"/>
            <a:ext cx="46758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Twenty-two percent </a:t>
            </a:r>
            <a:r>
              <a:rPr lang="en-US" sz="1600" dirty="0" smtClean="0">
                <a:solidFill>
                  <a:prstClr val="black"/>
                </a:solidFill>
              </a:rPr>
              <a:t>of </a:t>
            </a:r>
            <a:r>
              <a:rPr lang="en-US" sz="1600" dirty="0">
                <a:solidFill>
                  <a:prstClr val="black"/>
                </a:solidFill>
              </a:rPr>
              <a:t>the Central Arctic Ocean </a:t>
            </a:r>
            <a:r>
              <a:rPr lang="en-US" sz="1600" dirty="0" smtClean="0">
                <a:solidFill>
                  <a:prstClr val="black"/>
                </a:solidFill>
              </a:rPr>
              <a:t>(CAO)is </a:t>
            </a:r>
            <a:r>
              <a:rPr lang="en-US" sz="1600" dirty="0">
                <a:solidFill>
                  <a:prstClr val="black"/>
                </a:solidFill>
              </a:rPr>
              <a:t>made up of ridges and continental shelves at fishable depths of 2,000 meters or less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cs typeface="Calibri"/>
              </a:rPr>
              <a:t>International waters of CAO north of 200 nm Exclusive Economic Zones (EEZs)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7" b="3981"/>
          <a:stretch/>
        </p:blipFill>
        <p:spPr>
          <a:xfrm>
            <a:off x="2234253" y="4749807"/>
            <a:ext cx="4220337" cy="2066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3567" y="6508377"/>
            <a:ext cx="27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[Timmermans et al. 2017]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0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Arctic Ocean Sea Surface Temperature Change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" y="654847"/>
            <a:ext cx="7992564" cy="3948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7777" y="901259"/>
            <a:ext cx="1492623" cy="1035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7435" y="901259"/>
            <a:ext cx="1492623" cy="1035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69" y="1037877"/>
            <a:ext cx="112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hukchi 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ea</a:t>
            </a:r>
            <a:endParaRPr lang="en-US" sz="1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09566" y="1191766"/>
            <a:ext cx="1191547" cy="25443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1"/>
          </p:cNvCxnSpPr>
          <p:nvPr/>
        </p:nvCxnSpPr>
        <p:spPr>
          <a:xfrm flipH="1">
            <a:off x="2510116" y="1191766"/>
            <a:ext cx="1358153" cy="30052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5840" y="0"/>
            <a:ext cx="423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Developing US NOAA Contribution to the </a:t>
            </a:r>
          </a:p>
          <a:p>
            <a:pPr algn="ctr"/>
            <a:r>
              <a:rPr lang="en-US" sz="2400" b="1" dirty="0" smtClean="0"/>
              <a:t>Synoptic Arctic Survey (SAS) in 2020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0"/>
            <a:ext cx="49251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5840" y="1488717"/>
            <a:ext cx="4328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1925">
              <a:buFont typeface="Arial" charset="0"/>
              <a:buChar char="•"/>
            </a:pPr>
            <a:r>
              <a:rPr lang="en-US" sz="2000" dirty="0" smtClean="0"/>
              <a:t>Part 1 - Distributed </a:t>
            </a:r>
            <a:r>
              <a:rPr lang="en-US" sz="2000" dirty="0"/>
              <a:t>Biological </a:t>
            </a:r>
            <a:r>
              <a:rPr lang="en-US" sz="2000" dirty="0" smtClean="0"/>
              <a:t>Observatory (DBO)-Northern </a:t>
            </a:r>
            <a:r>
              <a:rPr lang="en-US" sz="2000" dirty="0"/>
              <a:t>Chukchi Integrate Study </a:t>
            </a:r>
            <a:r>
              <a:rPr lang="en-US" sz="2000" dirty="0" smtClean="0"/>
              <a:t>(NCIS) </a:t>
            </a:r>
          </a:p>
          <a:p>
            <a:pPr marL="171450" indent="-161925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Part 2- Synoptic Arctic Survey</a:t>
            </a:r>
          </a:p>
          <a:p>
            <a:pPr marL="809625" lvl="1" indent="-342900">
              <a:buFont typeface="Wingdings" charset="2"/>
              <a:buChar char="Ø"/>
            </a:pPr>
            <a:r>
              <a:rPr lang="en-US" sz="2000" dirty="0" smtClean="0"/>
              <a:t>Two transect lines in/out CAO</a:t>
            </a:r>
          </a:p>
          <a:p>
            <a:pPr marL="809625" lvl="1" indent="-342900">
              <a:buFont typeface="Wingdings" charset="2"/>
              <a:buChar char="Ø"/>
            </a:pPr>
            <a:r>
              <a:rPr lang="en-US" sz="2000" dirty="0" smtClean="0"/>
              <a:t>Standard SAS measurements</a:t>
            </a:r>
          </a:p>
          <a:p>
            <a:pPr marL="809625" lvl="1" indent="-342900">
              <a:buFont typeface="Wingdings" charset="2"/>
              <a:buChar char="Ø"/>
            </a:pPr>
            <a:r>
              <a:rPr lang="en-US" sz="2000" dirty="0" smtClean="0"/>
              <a:t>Extend from Chukchi slope into Canada Basin</a:t>
            </a:r>
          </a:p>
          <a:p>
            <a:pPr marL="809625" lvl="1" indent="-342900">
              <a:buFont typeface="Wingdings" charset="2"/>
              <a:buChar char="Ø"/>
            </a:pPr>
            <a:r>
              <a:rPr lang="en-US" sz="2000" dirty="0" smtClean="0"/>
              <a:t>Reoccupy SBI Barrow Canyon line outbound into CAO</a:t>
            </a:r>
          </a:p>
          <a:p>
            <a:pPr marL="809625" lvl="1" indent="-342900">
              <a:buFont typeface="Wingdings" charset="2"/>
              <a:buChar char="Ø"/>
            </a:pPr>
            <a:r>
              <a:rPr lang="en-US" sz="2000" dirty="0" smtClean="0"/>
              <a:t>Return on SBI East Hanna Shoal line for temporal comparison, along with data from </a:t>
            </a:r>
            <a:r>
              <a:rPr lang="en-US" sz="2000" dirty="0" err="1" smtClean="0"/>
              <a:t>Geotracers</a:t>
            </a:r>
            <a:r>
              <a:rPr lang="en-US" sz="2000" dirty="0" smtClean="0"/>
              <a:t> and other international programs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42976" y="6535499"/>
            <a:ext cx="427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SBI=Western </a:t>
            </a:r>
            <a:r>
              <a:rPr lang="en-US" sz="1400" dirty="0"/>
              <a:t>Arctic </a:t>
            </a:r>
            <a:r>
              <a:rPr lang="en-US" sz="1400"/>
              <a:t>Shelf-Basin </a:t>
            </a:r>
            <a:r>
              <a:rPr lang="en-US" sz="1400" smtClean="0"/>
              <a:t>Interactions, 2002-2004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260</Words>
  <Application>Microsoft Macintosh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Gill Sans MT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jgrebmei@umces.edu</dc:creator>
  <cp:lastModifiedBy>jgrebmei@umces.edu</cp:lastModifiedBy>
  <cp:revision>17</cp:revision>
  <dcterms:created xsi:type="dcterms:W3CDTF">2019-05-12T19:31:10Z</dcterms:created>
  <dcterms:modified xsi:type="dcterms:W3CDTF">2019-05-15T03:53:37Z</dcterms:modified>
</cp:coreProperties>
</file>