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36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C2314-1766-4718-A035-2DD91ED4B098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BCD04-CE2C-4753-BB1F-C8BBD5412B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09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BCD04-CE2C-4753-BB1F-C8BBD5412BE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74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58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93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05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36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15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13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55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88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14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0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A8B7-BDB2-435A-B886-2110D00A47B0}" type="datetimeFigureOut">
              <a:rPr lang="en-CA" smtClean="0"/>
              <a:t>2019-05-15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C1A3-26FD-4D8E-83E3-BDF5FFD6BA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4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406480" cy="1470025"/>
          </a:xfrm>
          <a:solidFill>
            <a:schemeClr val="tx2">
              <a:lumMod val="20000"/>
              <a:lumOff val="80000"/>
              <a:alpha val="6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CA" sz="5400" b="1" dirty="0">
                <a:solidFill>
                  <a:srgbClr val="FF0000"/>
                </a:solidFill>
              </a:rPr>
              <a:t>Canadian Contribution to SAS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6991"/>
            <a:ext cx="6400800" cy="25012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1600" dirty="0">
                <a:solidFill>
                  <a:schemeClr val="bg1"/>
                </a:solidFill>
              </a:rPr>
              <a:t>Kumiko Azetsu-Scott</a:t>
            </a:r>
          </a:p>
          <a:p>
            <a:pPr>
              <a:spcBef>
                <a:spcPts val="0"/>
              </a:spcBef>
            </a:pPr>
            <a:r>
              <a:rPr lang="en-CA" sz="1600" dirty="0">
                <a:solidFill>
                  <a:schemeClr val="bg1"/>
                </a:solidFill>
              </a:rPr>
              <a:t>Fisheries and Oceans, Canada</a:t>
            </a:r>
          </a:p>
          <a:p>
            <a:pPr>
              <a:spcBef>
                <a:spcPts val="0"/>
              </a:spcBef>
            </a:pPr>
            <a:r>
              <a:rPr lang="en-CA" sz="1600" dirty="0">
                <a:solidFill>
                  <a:schemeClr val="bg1"/>
                </a:solidFill>
              </a:rPr>
              <a:t>Bedford Institute of Oceanography</a:t>
            </a:r>
          </a:p>
          <a:p>
            <a:pPr>
              <a:spcBef>
                <a:spcPts val="0"/>
              </a:spcBef>
            </a:pPr>
            <a:endParaRPr lang="en-CA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CA" sz="1600" dirty="0">
                <a:solidFill>
                  <a:schemeClr val="bg1"/>
                </a:solidFill>
              </a:rPr>
              <a:t>Bill Williams</a:t>
            </a:r>
          </a:p>
          <a:p>
            <a:pPr>
              <a:spcBef>
                <a:spcPts val="0"/>
              </a:spcBef>
            </a:pPr>
            <a:r>
              <a:rPr lang="en-CA" sz="1600" dirty="0">
                <a:solidFill>
                  <a:schemeClr val="bg1"/>
                </a:solidFill>
              </a:rPr>
              <a:t>Fisheries and Oceans, Canada</a:t>
            </a:r>
          </a:p>
          <a:p>
            <a:pPr>
              <a:spcBef>
                <a:spcPts val="0"/>
              </a:spcBef>
            </a:pPr>
            <a:r>
              <a:rPr lang="en-CA" sz="1600" dirty="0">
                <a:solidFill>
                  <a:schemeClr val="bg1"/>
                </a:solidFill>
              </a:rPr>
              <a:t>Institute of Ocean Sciences</a:t>
            </a:r>
          </a:p>
          <a:p>
            <a:pPr>
              <a:spcBef>
                <a:spcPts val="0"/>
              </a:spcBef>
            </a:pPr>
            <a:endParaRPr lang="en-CA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CA" sz="1600" dirty="0">
                <a:solidFill>
                  <a:schemeClr val="bg1"/>
                </a:solidFill>
              </a:rPr>
              <a:t>Jean-Eric Tremblay</a:t>
            </a:r>
          </a:p>
          <a:p>
            <a:pPr>
              <a:spcBef>
                <a:spcPts val="0"/>
              </a:spcBef>
            </a:pPr>
            <a:r>
              <a:rPr lang="en-CA" sz="1600" dirty="0" err="1">
                <a:solidFill>
                  <a:schemeClr val="bg1"/>
                </a:solidFill>
              </a:rPr>
              <a:t>Universite</a:t>
            </a:r>
            <a:r>
              <a:rPr lang="en-CA" sz="1600" dirty="0">
                <a:solidFill>
                  <a:schemeClr val="bg1"/>
                </a:solidFill>
              </a:rPr>
              <a:t> Laval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6581001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SAS workshop, WHOI, May 2019</a:t>
            </a:r>
          </a:p>
        </p:txBody>
      </p:sp>
    </p:spTree>
    <p:extLst>
      <p:ext uri="{BB962C8B-B14F-4D97-AF65-F5344CB8AC3E}">
        <p14:creationId xmlns:p14="http://schemas.microsoft.com/office/powerpoint/2010/main" val="93794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05"/>
            <a:ext cx="9144000" cy="5456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A24A9C-34C1-4276-95DC-24D8AEB42AFA}"/>
              </a:ext>
            </a:extLst>
          </p:cNvPr>
          <p:cNvGrpSpPr/>
          <p:nvPr/>
        </p:nvGrpSpPr>
        <p:grpSpPr>
          <a:xfrm>
            <a:off x="552061" y="2354859"/>
            <a:ext cx="3144391" cy="2198016"/>
            <a:chOff x="552061" y="2354859"/>
            <a:chExt cx="3144391" cy="2198016"/>
          </a:xfrm>
        </p:grpSpPr>
        <p:sp>
          <p:nvSpPr>
            <p:cNvPr id="8" name="Oval 7"/>
            <p:cNvSpPr/>
            <p:nvPr/>
          </p:nvSpPr>
          <p:spPr>
            <a:xfrm rot="1684612">
              <a:off x="3412748" y="2354859"/>
              <a:ext cx="283704" cy="8969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52061" y="2798549"/>
              <a:ext cx="2465552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b="1" dirty="0"/>
                <a:t>JOIS/AON-BGOS</a:t>
              </a:r>
            </a:p>
            <a:p>
              <a:r>
                <a:rPr lang="en-CA" dirty="0"/>
                <a:t>(Canada, US, Japan)</a:t>
              </a:r>
            </a:p>
            <a:p>
              <a:r>
                <a:rPr lang="en-CA" dirty="0"/>
                <a:t>Moorings, DIC, TA, nutrients, O2, some transient tracers, O-18, Ba, biology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A0A946-5650-42F0-AA7D-BA5B02EC26D8}"/>
              </a:ext>
            </a:extLst>
          </p:cNvPr>
          <p:cNvGrpSpPr/>
          <p:nvPr/>
        </p:nvGrpSpPr>
        <p:grpSpPr>
          <a:xfrm>
            <a:off x="1815343" y="3160087"/>
            <a:ext cx="2972681" cy="2743028"/>
            <a:chOff x="1815343" y="3160087"/>
            <a:chExt cx="2972681" cy="2743028"/>
          </a:xfrm>
        </p:grpSpPr>
        <p:sp>
          <p:nvSpPr>
            <p:cNvPr id="7" name="Oval 6"/>
            <p:cNvSpPr/>
            <p:nvPr/>
          </p:nvSpPr>
          <p:spPr>
            <a:xfrm>
              <a:off x="4644008" y="3160087"/>
              <a:ext cx="144016" cy="13855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15343" y="4702786"/>
              <a:ext cx="254243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b="1" dirty="0"/>
                <a:t>DFO’s Arctic Real Time Ocean Observatory </a:t>
              </a:r>
              <a:r>
                <a:rPr lang="en-CA" dirty="0"/>
                <a:t>(Barrow Strait)</a:t>
              </a:r>
            </a:p>
            <a:p>
              <a:r>
                <a:rPr lang="en-CA" dirty="0"/>
                <a:t>T, S, ice, biology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873DCA-BB75-49D0-9E5C-99F1EF78F035}"/>
              </a:ext>
            </a:extLst>
          </p:cNvPr>
          <p:cNvGrpSpPr/>
          <p:nvPr/>
        </p:nvGrpSpPr>
        <p:grpSpPr>
          <a:xfrm>
            <a:off x="4644008" y="4227855"/>
            <a:ext cx="1536111" cy="1993514"/>
            <a:chOff x="4644008" y="4227855"/>
            <a:chExt cx="1536111" cy="1993514"/>
          </a:xfrm>
        </p:grpSpPr>
        <p:sp>
          <p:nvSpPr>
            <p:cNvPr id="27" name="Rectangle 26"/>
            <p:cNvSpPr/>
            <p:nvPr/>
          </p:nvSpPr>
          <p:spPr>
            <a:xfrm>
              <a:off x="4687278" y="5575038"/>
              <a:ext cx="149284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b="1" dirty="0" err="1"/>
                <a:t>BaySYS</a:t>
              </a:r>
              <a:r>
                <a:rPr lang="en-CA" dirty="0"/>
                <a:t>  - Hudson Bay</a:t>
              </a:r>
              <a:endParaRPr lang="en-CA" i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644008" y="4227855"/>
              <a:ext cx="1492841" cy="129740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D61519-BC2D-4DE7-8F19-2958810C48BD}"/>
              </a:ext>
            </a:extLst>
          </p:cNvPr>
          <p:cNvGrpSpPr/>
          <p:nvPr/>
        </p:nvGrpSpPr>
        <p:grpSpPr>
          <a:xfrm>
            <a:off x="4730678" y="2795055"/>
            <a:ext cx="4161802" cy="2826150"/>
            <a:chOff x="4730678" y="2795055"/>
            <a:chExt cx="4161802" cy="2826150"/>
          </a:xfrm>
        </p:grpSpPr>
        <p:sp>
          <p:nvSpPr>
            <p:cNvPr id="29" name="Rectangle 28"/>
            <p:cNvSpPr/>
            <p:nvPr/>
          </p:nvSpPr>
          <p:spPr>
            <a:xfrm>
              <a:off x="6331617" y="4420876"/>
              <a:ext cx="256086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b="1" dirty="0" err="1"/>
                <a:t>ArcticNet</a:t>
              </a:r>
              <a:endParaRPr lang="en-CA" b="1" dirty="0"/>
            </a:p>
            <a:p>
              <a:r>
                <a:rPr lang="en-CA" i="1" dirty="0"/>
                <a:t>Hydrography, BGC-Argo, </a:t>
              </a:r>
              <a:r>
                <a:rPr lang="en-CA" i="1" dirty="0" err="1"/>
                <a:t>Natural,+social</a:t>
              </a:r>
              <a:r>
                <a:rPr lang="en-CA" i="1" dirty="0"/>
                <a:t> sciences, human health</a:t>
              </a:r>
            </a:p>
          </p:txBody>
        </p:sp>
        <p:sp>
          <p:nvSpPr>
            <p:cNvPr id="22" name="Oval 21"/>
            <p:cNvSpPr/>
            <p:nvPr/>
          </p:nvSpPr>
          <p:spPr>
            <a:xfrm rot="2042951">
              <a:off x="4730678" y="2795055"/>
              <a:ext cx="1744371" cy="70084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34F2CC-B2BF-4BDA-A755-CA28C46E9F88}"/>
              </a:ext>
            </a:extLst>
          </p:cNvPr>
          <p:cNvGrpSpPr/>
          <p:nvPr/>
        </p:nvGrpSpPr>
        <p:grpSpPr>
          <a:xfrm>
            <a:off x="3103694" y="3202277"/>
            <a:ext cx="2183955" cy="1024831"/>
            <a:chOff x="3103694" y="3202277"/>
            <a:chExt cx="2183955" cy="1024831"/>
          </a:xfrm>
        </p:grpSpPr>
        <p:sp>
          <p:nvSpPr>
            <p:cNvPr id="31" name="Freeform 30"/>
            <p:cNvSpPr/>
            <p:nvPr/>
          </p:nvSpPr>
          <p:spPr>
            <a:xfrm>
              <a:off x="3103694" y="3202277"/>
              <a:ext cx="904780" cy="457043"/>
            </a:xfrm>
            <a:custGeom>
              <a:avLst/>
              <a:gdLst>
                <a:gd name="connsiteX0" fmla="*/ 202019 w 733646"/>
                <a:gd name="connsiteY0" fmla="*/ 127591 h 435935"/>
                <a:gd name="connsiteX1" fmla="*/ 297712 w 733646"/>
                <a:gd name="connsiteY1" fmla="*/ 0 h 435935"/>
                <a:gd name="connsiteX2" fmla="*/ 563525 w 733646"/>
                <a:gd name="connsiteY2" fmla="*/ 170121 h 435935"/>
                <a:gd name="connsiteX3" fmla="*/ 733646 w 733646"/>
                <a:gd name="connsiteY3" fmla="*/ 329610 h 435935"/>
                <a:gd name="connsiteX4" fmla="*/ 574158 w 733646"/>
                <a:gd name="connsiteY4" fmla="*/ 435935 h 435935"/>
                <a:gd name="connsiteX5" fmla="*/ 180753 w 733646"/>
                <a:gd name="connsiteY5" fmla="*/ 180754 h 435935"/>
                <a:gd name="connsiteX6" fmla="*/ 0 w 733646"/>
                <a:gd name="connsiteY6" fmla="*/ 138224 h 435935"/>
                <a:gd name="connsiteX7" fmla="*/ 42530 w 733646"/>
                <a:gd name="connsiteY7" fmla="*/ 63796 h 435935"/>
                <a:gd name="connsiteX8" fmla="*/ 202019 w 733646"/>
                <a:gd name="connsiteY8" fmla="*/ 127591 h 43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646" h="435935">
                  <a:moveTo>
                    <a:pt x="202019" y="127591"/>
                  </a:moveTo>
                  <a:lnTo>
                    <a:pt x="297712" y="0"/>
                  </a:lnTo>
                  <a:lnTo>
                    <a:pt x="563525" y="170121"/>
                  </a:lnTo>
                  <a:lnTo>
                    <a:pt x="733646" y="329610"/>
                  </a:lnTo>
                  <a:lnTo>
                    <a:pt x="574158" y="435935"/>
                  </a:lnTo>
                  <a:lnTo>
                    <a:pt x="180753" y="180754"/>
                  </a:lnTo>
                  <a:lnTo>
                    <a:pt x="0" y="138224"/>
                  </a:lnTo>
                  <a:lnTo>
                    <a:pt x="42530" y="63796"/>
                  </a:lnTo>
                  <a:lnTo>
                    <a:pt x="202019" y="12759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03694" y="3857776"/>
              <a:ext cx="21839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dirty="0"/>
                <a:t>CBS-MEA, BS Coastal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19672" y="204931"/>
            <a:ext cx="674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JOIS-BGOS and Davis Strait Observing System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B0850-C34E-42F6-BEAF-C598546C8921}"/>
              </a:ext>
            </a:extLst>
          </p:cNvPr>
          <p:cNvGrpSpPr/>
          <p:nvPr/>
        </p:nvGrpSpPr>
        <p:grpSpPr>
          <a:xfrm>
            <a:off x="5942202" y="2473529"/>
            <a:ext cx="2750883" cy="1754326"/>
            <a:chOff x="5942202" y="2473529"/>
            <a:chExt cx="2750883" cy="1754326"/>
          </a:xfrm>
        </p:grpSpPr>
        <p:sp>
          <p:nvSpPr>
            <p:cNvPr id="13" name="Rectangle 12"/>
            <p:cNvSpPr/>
            <p:nvPr/>
          </p:nvSpPr>
          <p:spPr>
            <a:xfrm>
              <a:off x="6498186" y="2473529"/>
              <a:ext cx="21948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CA" b="1" dirty="0"/>
                <a:t>Davis Strait </a:t>
              </a:r>
            </a:p>
            <a:p>
              <a:r>
                <a:rPr lang="en-CA" dirty="0"/>
                <a:t>(Canada, US, EU)</a:t>
              </a:r>
            </a:p>
            <a:p>
              <a:r>
                <a:rPr lang="en-CA" dirty="0"/>
                <a:t>Moorings, DIC, TA, nutrients, O2, pCO2, CFC-12/SF6, O-18, biology</a:t>
              </a:r>
            </a:p>
          </p:txBody>
        </p:sp>
        <p:sp>
          <p:nvSpPr>
            <p:cNvPr id="6" name="Oval 5"/>
            <p:cNvSpPr/>
            <p:nvPr/>
          </p:nvSpPr>
          <p:spPr>
            <a:xfrm rot="19086026">
              <a:off x="5942202" y="3274222"/>
              <a:ext cx="432048" cy="5657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322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81" y="857250"/>
            <a:ext cx="687701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887827">
            <a:off x="5507304" y="3562228"/>
            <a:ext cx="909349" cy="3230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7" name="Oval 6"/>
          <p:cNvSpPr/>
          <p:nvPr/>
        </p:nvSpPr>
        <p:spPr>
          <a:xfrm rot="20661110">
            <a:off x="3569997" y="2269277"/>
            <a:ext cx="674395" cy="3230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9" name="Oval 8"/>
          <p:cNvSpPr/>
          <p:nvPr/>
        </p:nvSpPr>
        <p:spPr>
          <a:xfrm rot="15233857">
            <a:off x="2707215" y="2933906"/>
            <a:ext cx="425191" cy="2246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0" name="Oval 9"/>
          <p:cNvSpPr/>
          <p:nvPr/>
        </p:nvSpPr>
        <p:spPr>
          <a:xfrm rot="3180675">
            <a:off x="5778427" y="5029958"/>
            <a:ext cx="473751" cy="25546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2" name="Oval 11"/>
          <p:cNvSpPr/>
          <p:nvPr/>
        </p:nvSpPr>
        <p:spPr>
          <a:xfrm rot="16428025">
            <a:off x="3307122" y="1429629"/>
            <a:ext cx="1089863" cy="2734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3" name="Oval 12"/>
          <p:cNvSpPr/>
          <p:nvPr/>
        </p:nvSpPr>
        <p:spPr>
          <a:xfrm rot="19299793">
            <a:off x="1520221" y="2843048"/>
            <a:ext cx="560591" cy="25492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5" name="Oval 14"/>
          <p:cNvSpPr/>
          <p:nvPr/>
        </p:nvSpPr>
        <p:spPr>
          <a:xfrm rot="15233857">
            <a:off x="3497376" y="2869302"/>
            <a:ext cx="425191" cy="2246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6" name="Rectangle 15"/>
          <p:cNvSpPr/>
          <p:nvPr/>
        </p:nvSpPr>
        <p:spPr>
          <a:xfrm rot="17818314">
            <a:off x="5415678" y="3823173"/>
            <a:ext cx="104962" cy="3871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7" name="Rectangle 16"/>
          <p:cNvSpPr/>
          <p:nvPr/>
        </p:nvSpPr>
        <p:spPr>
          <a:xfrm rot="17001489">
            <a:off x="5539627" y="5334605"/>
            <a:ext cx="104962" cy="3871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5211122" y="5245183"/>
            <a:ext cx="4555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dirty="0" err="1">
                <a:solidFill>
                  <a:schemeClr val="bg1"/>
                </a:solidFill>
              </a:rPr>
              <a:t>Quaqtaq</a:t>
            </a:r>
            <a:endParaRPr lang="en-CA" sz="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3224" y="3717720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dirty="0">
                <a:solidFill>
                  <a:schemeClr val="bg1"/>
                </a:solidFill>
              </a:rPr>
              <a:t>Qikiqtarjuaq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9282" y="1334526"/>
            <a:ext cx="2663456" cy="65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CA" sz="2100" b="1" dirty="0">
                <a:solidFill>
                  <a:srgbClr val="315593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algn="ctr">
              <a:lnSpc>
                <a:spcPts val="1050"/>
              </a:lnSpc>
            </a:pPr>
            <a:r>
              <a:rPr lang="en-CA" sz="900" b="1" u="sng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N</a:t>
            </a:r>
            <a:r>
              <a:rPr lang="en-CA" sz="90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utrient </a:t>
            </a:r>
            <a:r>
              <a:rPr lang="en-CA" sz="900" b="1" u="sng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T</a:t>
            </a:r>
            <a:r>
              <a:rPr lang="en-CA" sz="90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ransports and </a:t>
            </a:r>
          </a:p>
          <a:p>
            <a:pPr algn="ctr">
              <a:lnSpc>
                <a:spcPts val="1050"/>
              </a:lnSpc>
            </a:pPr>
            <a:r>
              <a:rPr lang="en-CA" sz="90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living marine </a:t>
            </a:r>
            <a:r>
              <a:rPr lang="en-CA" sz="900" b="1" u="sng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R</a:t>
            </a:r>
            <a:r>
              <a:rPr lang="en-CA" sz="90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esources </a:t>
            </a:r>
          </a:p>
          <a:p>
            <a:pPr algn="ctr">
              <a:lnSpc>
                <a:spcPts val="1050"/>
              </a:lnSpc>
            </a:pPr>
            <a:r>
              <a:rPr lang="en-CA" sz="900" b="1" u="sng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A</a:t>
            </a:r>
            <a:r>
              <a:rPr lang="en-CA" sz="90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cross the </a:t>
            </a:r>
            <a:r>
              <a:rPr lang="en-CA" sz="900" b="1" u="sng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I</a:t>
            </a:r>
            <a:r>
              <a:rPr lang="en-CA" sz="90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nuit </a:t>
            </a:r>
            <a:r>
              <a:rPr lang="en-CA" sz="900" b="1" u="sng" dirty="0" err="1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N</a:t>
            </a:r>
            <a:r>
              <a:rPr lang="en-CA" sz="900" dirty="0" err="1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unangat</a:t>
            </a:r>
            <a:endParaRPr lang="en-CA" sz="900" dirty="0">
              <a:solidFill>
                <a:srgbClr val="315593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3834" y="1028202"/>
            <a:ext cx="175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NTRAIN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554256" y="4498012"/>
            <a:ext cx="260834" cy="78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553489" y="4681352"/>
            <a:ext cx="260834" cy="782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552117" y="4845356"/>
            <a:ext cx="251863" cy="4131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6776438" y="4396419"/>
            <a:ext cx="71045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0" dirty="0">
                <a:solidFill>
                  <a:srgbClr val="FF0000"/>
                </a:solidFill>
              </a:rPr>
              <a:t>Core sections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5061" y="4574067"/>
            <a:ext cx="10999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0" dirty="0">
                <a:solidFill>
                  <a:srgbClr val="FFFF00"/>
                </a:solidFill>
              </a:rPr>
              <a:t>Ice-dependent sections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73684" y="4770993"/>
            <a:ext cx="127951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0" dirty="0">
                <a:solidFill>
                  <a:schemeClr val="bg1"/>
                </a:solidFill>
              </a:rPr>
              <a:t>Community-based sampling</a:t>
            </a:r>
          </a:p>
        </p:txBody>
      </p:sp>
      <p:sp>
        <p:nvSpPr>
          <p:cNvPr id="31" name="Down Arrow 30"/>
          <p:cNvSpPr/>
          <p:nvPr/>
        </p:nvSpPr>
        <p:spPr>
          <a:xfrm rot="8401157">
            <a:off x="1343071" y="2338833"/>
            <a:ext cx="233699" cy="321100"/>
          </a:xfrm>
          <a:prstGeom prst="downArrow">
            <a:avLst>
              <a:gd name="adj1" fmla="val 50000"/>
              <a:gd name="adj2" fmla="val 788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2817" y="2073792"/>
            <a:ext cx="14494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35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2019-2022</a:t>
            </a:r>
          </a:p>
          <a:p>
            <a:pPr algn="ctr"/>
            <a:r>
              <a:rPr lang="en-CA" sz="135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(</a:t>
            </a:r>
            <a:r>
              <a:rPr lang="en-CA" sz="1350" dirty="0" err="1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ArcticNet</a:t>
            </a:r>
            <a:r>
              <a:rPr lang="en-CA" sz="1350" dirty="0">
                <a:solidFill>
                  <a:srgbClr val="315593"/>
                </a:solidFill>
                <a:latin typeface="Chalkduster" charset="0"/>
                <a:ea typeface="Chalkduster" charset="0"/>
                <a:cs typeface="Chalkduster" charset="0"/>
              </a:rPr>
              <a:t> 2.0)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53052" y="2054703"/>
            <a:ext cx="6174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>
                <a:solidFill>
                  <a:schemeClr val="bg1"/>
                </a:solidFill>
              </a:rPr>
              <a:t>2021?</a:t>
            </a:r>
          </a:p>
        </p:txBody>
      </p:sp>
    </p:spTree>
    <p:extLst>
      <p:ext uri="{BB962C8B-B14F-4D97-AF65-F5344CB8AC3E}">
        <p14:creationId xmlns:p14="http://schemas.microsoft.com/office/powerpoint/2010/main" val="134813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165</Words>
  <Application>Microsoft Office PowerPoint</Application>
  <PresentationFormat>On-screen Show (4:3)</PresentationFormat>
  <Paragraphs>39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Chalkduster</vt:lpstr>
      <vt:lpstr>Arial</vt:lpstr>
      <vt:lpstr>Calibri</vt:lpstr>
      <vt:lpstr>Comic Sans MS</vt:lpstr>
      <vt:lpstr>Office Theme</vt:lpstr>
      <vt:lpstr>Canadian Contribution to SAS</vt:lpstr>
      <vt:lpstr>PowerPoint Presentation</vt:lpstr>
      <vt:lpstr>PowerPoint Presentation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Arctic Research Overview</dc:title>
  <dc:creator>DFO-MPO</dc:creator>
  <cp:lastModifiedBy>kumiko azetsu-scott</cp:lastModifiedBy>
  <cp:revision>63</cp:revision>
  <dcterms:created xsi:type="dcterms:W3CDTF">2015-06-18T16:54:03Z</dcterms:created>
  <dcterms:modified xsi:type="dcterms:W3CDTF">2019-05-15T10:06:32Z</dcterms:modified>
</cp:coreProperties>
</file>