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57" r:id="rId6"/>
    <p:sldId id="261" r:id="rId7"/>
    <p:sldId id="263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0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04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23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8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30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99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86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47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39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E73E-A9AA-4BBB-9C5F-1AD3A9134360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ED11-23EB-42A7-A666-6A565306C5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Potential contribution of CHINARE to SAS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tx1"/>
                </a:solidFill>
              </a:rPr>
              <a:t>Jianfeng</a:t>
            </a:r>
            <a:r>
              <a:rPr lang="en-US" altLang="zh-CN" dirty="0">
                <a:solidFill>
                  <a:schemeClr val="tx1"/>
                </a:solidFill>
              </a:rPr>
              <a:t> HE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Polar Research Institute of China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Platform_R</a:t>
            </a:r>
            <a:r>
              <a:rPr lang="en-US" altLang="zh-CN" dirty="0"/>
              <a:t>/V XUELONG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 descr="C:\Users\Jianfeng\Desktop\雪龙2\下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17915" r="7962" b="20279"/>
          <a:stretch/>
        </p:blipFill>
        <p:spPr bwMode="auto">
          <a:xfrm>
            <a:off x="16594" y="1309390"/>
            <a:ext cx="916067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50485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 new icebreaker for polar ocean investigation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267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 descr="C:\Users\ocean\AppData\Local\Temp\360zip$Temp\360$2\后视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8"/>
          <a:stretch/>
        </p:blipFill>
        <p:spPr bwMode="auto">
          <a:xfrm>
            <a:off x="0" y="29277"/>
            <a:ext cx="9144000" cy="48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 txBox="1"/>
          <p:nvPr/>
        </p:nvSpPr>
        <p:spPr>
          <a:xfrm>
            <a:off x="215168" y="4920343"/>
            <a:ext cx="8713663" cy="1428750"/>
          </a:xfrm>
          <a:prstGeom prst="rect">
            <a:avLst/>
          </a:prstGeom>
        </p:spPr>
        <p:txBody>
          <a:bodyPr lIns="91376" tIns="45688" rIns="91376" bIns="4568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Displacement of 14,000 tons, 20,000 nm endurance, self-sustaining for 60 days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Ice breaking, double acting (forward and backward), 1.5m sea ice plus 0.2m snow, at 2 to 3 knots.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90 berths  (41 crews)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Hydrographic, chemical , biological, geological and geophysical investigations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4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 descr="主甲板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" y="1752600"/>
            <a:ext cx="6935788" cy="458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336550"/>
            <a:ext cx="7462837" cy="792163"/>
          </a:xfrm>
          <a:extLst/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CN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Labs and stern deck</a:t>
            </a:r>
            <a:b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(main deck)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EC499-4A58-4522-BFE3-E546CDD2986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cxnSp>
        <p:nvCxnSpPr>
          <p:cNvPr id="41988" name="AutoShape 5"/>
          <p:cNvCxnSpPr>
            <a:cxnSpLocks noChangeShapeType="1"/>
          </p:cNvCxnSpPr>
          <p:nvPr/>
        </p:nvCxnSpPr>
        <p:spPr bwMode="auto">
          <a:xfrm>
            <a:off x="4875213" y="4008438"/>
            <a:ext cx="34925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054414" y="2638703"/>
            <a:ext cx="203132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Dry Lab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70M2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） 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中黑简" pitchFamily="49" charset="-122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41675" y="1590159"/>
            <a:ext cx="37480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Wet lab No.1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120M</a:t>
            </a:r>
            <a:r>
              <a:rPr lang="en-US" altLang="zh-CN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）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771775" y="6016903"/>
            <a:ext cx="31734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Wet Lab No.2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90M2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）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88374" y="5164029"/>
            <a:ext cx="3871573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Baltic-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Moonpool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 workshop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160M2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）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中黑简" pitchFamily="49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with 3.2 m* 3.2 m 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moopool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53883" y="3562241"/>
            <a:ext cx="1787669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Low-temperature</a:t>
            </a: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Lab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21M2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）  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93762" y="3133209"/>
            <a:ext cx="273023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Sample storage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16M2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）  </a:t>
            </a:r>
          </a:p>
        </p:txBody>
      </p:sp>
      <p:cxnSp>
        <p:nvCxnSpPr>
          <p:cNvPr id="3" name="直接连接符 2"/>
          <p:cNvCxnSpPr>
            <a:endCxn id="8" idx="0"/>
          </p:cNvCxnSpPr>
          <p:nvPr/>
        </p:nvCxnSpPr>
        <p:spPr>
          <a:xfrm flipH="1">
            <a:off x="2824161" y="3957638"/>
            <a:ext cx="333378" cy="1206391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187825" y="4699000"/>
            <a:ext cx="171450" cy="1192213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657725" y="2895600"/>
            <a:ext cx="415925" cy="804863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187825" y="3367088"/>
            <a:ext cx="2084388" cy="855662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559300" y="3884613"/>
            <a:ext cx="2414588" cy="514350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633788" y="1958975"/>
            <a:ext cx="1231900" cy="1238250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38568" y="4505603"/>
            <a:ext cx="241925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Stern deck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~600M2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中黑简" pitchFamily="49" charset="-122"/>
                <a:cs typeface="Times New Roman" pitchFamily="18" charset="0"/>
              </a:rPr>
              <a:t>）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中黑简" pitchFamily="49" charset="-122"/>
              <a:cs typeface="Times New Roman" pitchFamily="18" charset="0"/>
            </a:endParaRPr>
          </a:p>
        </p:txBody>
      </p:sp>
      <p:cxnSp>
        <p:nvCxnSpPr>
          <p:cNvPr id="34" name="直接连接符 33"/>
          <p:cNvCxnSpPr>
            <a:endCxn id="33" idx="0"/>
          </p:cNvCxnSpPr>
          <p:nvPr/>
        </p:nvCxnSpPr>
        <p:spPr>
          <a:xfrm>
            <a:off x="1403353" y="3092450"/>
            <a:ext cx="44841" cy="1413153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8575" y="6489700"/>
            <a:ext cx="46736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黑简" pitchFamily="49" charset="-122"/>
                <a:ea typeface="汉仪中黑简" pitchFamily="49" charset="-122"/>
                <a:cs typeface="ＭＳ Ｐゴシック" pitchFamily="-123" charset="-128"/>
              </a:rPr>
              <a:t>主甲板实验室区域和尾甲板作业区 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黑简" pitchFamily="49" charset="-122"/>
                <a:ea typeface="汉仪中黑简" pitchFamily="49" charset="-122"/>
                <a:cs typeface="ＭＳ Ｐゴシック" pitchFamily="-123" charset="-128"/>
              </a:rPr>
              <a:t>(Deck 4)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中黑简" pitchFamily="49" charset="-122"/>
              <a:ea typeface="汉仪中黑简" pitchFamily="49" charset="-122"/>
              <a:cs typeface="ＭＳ Ｐゴシック" pitchFamily="-123" charset="-128"/>
            </a:endParaRPr>
          </a:p>
        </p:txBody>
      </p:sp>
      <p:sp>
        <p:nvSpPr>
          <p:cNvPr id="2" name="平行四边形 1"/>
          <p:cNvSpPr/>
          <p:nvPr/>
        </p:nvSpPr>
        <p:spPr>
          <a:xfrm rot="1440000">
            <a:off x="3530300" y="3693324"/>
            <a:ext cx="320642" cy="26891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3" grpId="0"/>
      <p:bldP spid="33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dirty="0"/>
              <a:t>Cruise plan </a:t>
            </a:r>
            <a:r>
              <a:rPr lang="en-US" altLang="zh-CN"/>
              <a:t>(2020/21)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0152" y="2024844"/>
            <a:ext cx="2952328" cy="234026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Aug.: </a:t>
            </a:r>
            <a:r>
              <a:rPr lang="en-US" altLang="zh-CN" sz="2800" dirty="0" err="1"/>
              <a:t>MOSAiC</a:t>
            </a:r>
            <a:r>
              <a:rPr lang="en-US" altLang="zh-CN" sz="2800" dirty="0"/>
              <a:t> cruise</a:t>
            </a:r>
          </a:p>
          <a:p>
            <a:r>
              <a:rPr lang="en-US" altLang="zh-CN" sz="2800" dirty="0"/>
              <a:t>Sept.:</a:t>
            </a:r>
            <a:r>
              <a:rPr lang="en-US" altLang="zh-CN" sz="2800" b="1" dirty="0"/>
              <a:t> Central cruise (SAS)  </a:t>
            </a:r>
            <a:endParaRPr lang="zh-CN" altLang="en-US" sz="2800" b="1" dirty="0"/>
          </a:p>
        </p:txBody>
      </p:sp>
      <p:pic>
        <p:nvPicPr>
          <p:cNvPr id="1026" name="Picture 2" descr="C:\Users\Jianfeng\Pictures\arctic-physic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0336"/>
            <a:ext cx="4757592" cy="494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任意多边形 4"/>
          <p:cNvSpPr/>
          <p:nvPr/>
        </p:nvSpPr>
        <p:spPr>
          <a:xfrm>
            <a:off x="3203848" y="2303872"/>
            <a:ext cx="576064" cy="1845208"/>
          </a:xfrm>
          <a:custGeom>
            <a:avLst/>
            <a:gdLst>
              <a:gd name="connsiteX0" fmla="*/ 0 w 941717"/>
              <a:gd name="connsiteY0" fmla="*/ 0 h 2130552"/>
              <a:gd name="connsiteX1" fmla="*/ 932688 w 941717"/>
              <a:gd name="connsiteY1" fmla="*/ 1325880 h 2130552"/>
              <a:gd name="connsiteX2" fmla="*/ 393192 w 941717"/>
              <a:gd name="connsiteY2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1717" h="2130552">
                <a:moveTo>
                  <a:pt x="0" y="0"/>
                </a:moveTo>
                <a:cubicBezTo>
                  <a:pt x="433578" y="485394"/>
                  <a:pt x="867156" y="970788"/>
                  <a:pt x="932688" y="1325880"/>
                </a:cubicBezTo>
                <a:cubicBezTo>
                  <a:pt x="998220" y="1680972"/>
                  <a:pt x="695706" y="1905762"/>
                  <a:pt x="393192" y="213055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35895" y="3209336"/>
            <a:ext cx="216025" cy="2916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419872" y="4437112"/>
            <a:ext cx="216023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3113838" y="1844824"/>
            <a:ext cx="54008" cy="36004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2120" y="4938861"/>
            <a:ext cx="316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zh-CN" dirty="0"/>
              <a:t>Red curve: possible cruise track</a:t>
            </a:r>
          </a:p>
          <a:p>
            <a:pPr marL="357188" indent="-357188"/>
            <a:r>
              <a:rPr lang="en-US" altLang="zh-CN" dirty="0"/>
              <a:t>Yellow box: ice buoy deployment area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823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Equipment and samples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00200"/>
            <a:ext cx="3816424" cy="5069160"/>
          </a:xfrm>
        </p:spPr>
        <p:txBody>
          <a:bodyPr>
            <a:normAutofit fontScale="70000" lnSpcReduction="20000"/>
          </a:bodyPr>
          <a:lstStyle/>
          <a:p>
            <a:pPr marL="271463" indent="-271463">
              <a:buNone/>
            </a:pPr>
            <a:r>
              <a:rPr lang="en-US" altLang="zh-CN" dirty="0"/>
              <a:t>Equipment:</a:t>
            </a:r>
          </a:p>
          <a:p>
            <a:pPr marL="271463" indent="0"/>
            <a:r>
              <a:rPr lang="en-US" altLang="zh-CN" dirty="0"/>
              <a:t> AWS</a:t>
            </a:r>
          </a:p>
          <a:p>
            <a:pPr marL="271463" indent="0"/>
            <a:r>
              <a:rPr lang="en-US" altLang="zh-CN" dirty="0"/>
              <a:t> ADCP</a:t>
            </a:r>
          </a:p>
          <a:p>
            <a:pPr marL="271463" indent="0"/>
            <a:r>
              <a:rPr lang="en-US" altLang="zh-CN" dirty="0"/>
              <a:t> </a:t>
            </a:r>
            <a:r>
              <a:rPr lang="en-US" altLang="zh-CN" dirty="0" err="1"/>
              <a:t>OceanPack</a:t>
            </a:r>
            <a:endParaRPr lang="en-US" altLang="zh-CN" dirty="0"/>
          </a:p>
          <a:p>
            <a:pPr marL="271463" indent="0"/>
            <a:r>
              <a:rPr lang="en-US" altLang="zh-CN" dirty="0"/>
              <a:t> CTD/XBT/XCTD</a:t>
            </a:r>
          </a:p>
          <a:p>
            <a:pPr marL="271463" indent="0"/>
            <a:r>
              <a:rPr lang="en-US" altLang="zh-CN" dirty="0"/>
              <a:t> Biological trawl nets</a:t>
            </a:r>
          </a:p>
          <a:p>
            <a:pPr marL="271463" indent="0"/>
            <a:r>
              <a:rPr lang="en-US" altLang="zh-CN" dirty="0"/>
              <a:t> Aerosol sampler</a:t>
            </a:r>
          </a:p>
          <a:p>
            <a:pPr marL="271463" indent="0"/>
            <a:r>
              <a:rPr lang="en-US" altLang="zh-CN" dirty="0"/>
              <a:t> Ice buoys</a:t>
            </a:r>
          </a:p>
          <a:p>
            <a:pPr marL="271463" indent="0"/>
            <a:r>
              <a:rPr lang="en-US" altLang="zh-CN" dirty="0"/>
              <a:t> ……</a:t>
            </a:r>
          </a:p>
          <a:p>
            <a:pPr marL="271463" indent="-271463">
              <a:buNone/>
            </a:pPr>
            <a:r>
              <a:rPr lang="en-US" altLang="zh-CN" dirty="0"/>
              <a:t>Samples for analysis:</a:t>
            </a:r>
          </a:p>
          <a:p>
            <a:pPr marL="271463" indent="0"/>
            <a:r>
              <a:rPr lang="en-US" altLang="zh-CN" dirty="0"/>
              <a:t> Aerosol </a:t>
            </a:r>
          </a:p>
          <a:p>
            <a:pPr marL="271463" indent="0"/>
            <a:r>
              <a:rPr lang="en-US" altLang="zh-CN" dirty="0"/>
              <a:t> Sea water</a:t>
            </a:r>
          </a:p>
          <a:p>
            <a:pPr marL="271463" indent="0"/>
            <a:r>
              <a:rPr lang="en-US" altLang="zh-CN" dirty="0"/>
              <a:t> Biological samples</a:t>
            </a:r>
          </a:p>
          <a:p>
            <a:pPr marL="271463" indent="0"/>
            <a:r>
              <a:rPr lang="en-US" altLang="zh-CN" dirty="0"/>
              <a:t> Ice cores</a:t>
            </a:r>
          </a:p>
          <a:p>
            <a:pPr marL="271463" indent="0"/>
            <a:r>
              <a:rPr lang="en-US" altLang="zh-CN" dirty="0"/>
              <a:t> ……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796408" y="1556792"/>
            <a:ext cx="3816424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Arial" pitchFamily="34" charset="0"/>
              <a:buNone/>
            </a:pPr>
            <a:r>
              <a:rPr lang="en-US" altLang="zh-CN" dirty="0"/>
              <a:t>Underway observation parameters:</a:t>
            </a:r>
          </a:p>
          <a:p>
            <a:pPr marL="447675" indent="-176213"/>
            <a:r>
              <a:rPr lang="en-US" altLang="zh-CN" dirty="0"/>
              <a:t> Air temperature, ……</a:t>
            </a:r>
          </a:p>
          <a:p>
            <a:pPr marL="447675" indent="-176213"/>
            <a:r>
              <a:rPr lang="en-US" altLang="zh-CN" dirty="0"/>
              <a:t> Hg in the atmosphere</a:t>
            </a:r>
          </a:p>
          <a:p>
            <a:pPr marL="447675" indent="-176213"/>
            <a:r>
              <a:rPr lang="en-US" altLang="zh-CN" dirty="0"/>
              <a:t> Sea ice coverage, thickness</a:t>
            </a:r>
          </a:p>
          <a:p>
            <a:pPr marL="447675" indent="-176213"/>
            <a:r>
              <a:rPr lang="en-US" altLang="zh-CN" dirty="0"/>
              <a:t> Subsurface water T/S/Nutrients/Chlorophyll/pCO2</a:t>
            </a:r>
          </a:p>
          <a:p>
            <a:pPr marL="447675" indent="-176213"/>
            <a:r>
              <a:rPr lang="en-US" altLang="zh-CN" dirty="0"/>
              <a:t> Water current</a:t>
            </a:r>
          </a:p>
          <a:p>
            <a:pPr marL="447675" indent="-176213"/>
            <a:r>
              <a:rPr lang="en-US" altLang="zh-CN" dirty="0"/>
              <a:t>  ……</a:t>
            </a:r>
          </a:p>
        </p:txBody>
      </p:sp>
    </p:spTree>
    <p:extLst>
      <p:ext uri="{BB962C8B-B14F-4D97-AF65-F5344CB8AC3E}">
        <p14:creationId xmlns:p14="http://schemas.microsoft.com/office/powerpoint/2010/main" val="178822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0112" y="1556792"/>
            <a:ext cx="1954560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/>
              <a:t>Thanks!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7283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267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宋体</vt:lpstr>
      <vt:lpstr>Arial</vt:lpstr>
      <vt:lpstr>Calibri</vt:lpstr>
      <vt:lpstr>Times New Roman</vt:lpstr>
      <vt:lpstr>Wingdings</vt:lpstr>
      <vt:lpstr>汉仪中黑简</vt:lpstr>
      <vt:lpstr>Office 主题​​</vt:lpstr>
      <vt:lpstr>Potential contribution of CHINARE to SAS</vt:lpstr>
      <vt:lpstr>Platform_R/V XUELONG 2</vt:lpstr>
      <vt:lpstr>PowerPoint Presentation</vt:lpstr>
      <vt:lpstr>  Labs and stern deck (main deck)</vt:lpstr>
      <vt:lpstr>Cruise plan (2020/21)</vt:lpstr>
      <vt:lpstr>Equipment and samples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Jianfeng</dc:creator>
  <cp:lastModifiedBy>WHOI Guest</cp:lastModifiedBy>
  <cp:revision>14</cp:revision>
  <dcterms:created xsi:type="dcterms:W3CDTF">2019-05-13T06:09:14Z</dcterms:created>
  <dcterms:modified xsi:type="dcterms:W3CDTF">2019-05-15T12:32:16Z</dcterms:modified>
</cp:coreProperties>
</file>