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8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5" d="100"/>
          <a:sy n="105" d="100"/>
        </p:scale>
        <p:origin x="-144" y="4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0714-7FA3-E347-9023-EB8AC251AAF8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4B3F-ADC8-F446-87E7-AD7856E4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94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0714-7FA3-E347-9023-EB8AC251AAF8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4B3F-ADC8-F446-87E7-AD7856E4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1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0714-7FA3-E347-9023-EB8AC251AAF8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4B3F-ADC8-F446-87E7-AD7856E4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6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0714-7FA3-E347-9023-EB8AC251AAF8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4B3F-ADC8-F446-87E7-AD7856E4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4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0714-7FA3-E347-9023-EB8AC251AAF8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4B3F-ADC8-F446-87E7-AD7856E4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0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0714-7FA3-E347-9023-EB8AC251AAF8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4B3F-ADC8-F446-87E7-AD7856E4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3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0714-7FA3-E347-9023-EB8AC251AAF8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4B3F-ADC8-F446-87E7-AD7856E4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8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0714-7FA3-E347-9023-EB8AC251AAF8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4B3F-ADC8-F446-87E7-AD7856E4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5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0714-7FA3-E347-9023-EB8AC251AAF8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4B3F-ADC8-F446-87E7-AD7856E4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3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0714-7FA3-E347-9023-EB8AC251AAF8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4B3F-ADC8-F446-87E7-AD7856E4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1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0714-7FA3-E347-9023-EB8AC251AAF8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4B3F-ADC8-F446-87E7-AD7856E4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4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A0714-7FA3-E347-9023-EB8AC251AAF8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F4B3F-ADC8-F446-87E7-AD7856E4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3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6376" y="237380"/>
            <a:ext cx="83662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 we know </a:t>
            </a:r>
            <a:r>
              <a:rPr lang="en-US" sz="2800" dirty="0" err="1" smtClean="0"/>
              <a:t>K</a:t>
            </a:r>
            <a:r>
              <a:rPr lang="en-US" sz="2800" baseline="-25000" dirty="0" err="1" smtClean="0"/>
              <a:t>d</a:t>
            </a:r>
            <a:r>
              <a:rPr lang="en-US" sz="2800" dirty="0" smtClean="0"/>
              <a:t>?  “The slime problem”</a:t>
            </a:r>
          </a:p>
          <a:p>
            <a:endParaRPr lang="en-US" sz="2800" dirty="0"/>
          </a:p>
          <a:p>
            <a:r>
              <a:rPr lang="en-US" sz="2000" dirty="0" smtClean="0"/>
              <a:t>Challenge:  Phoebe’s data shows different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d</a:t>
            </a:r>
            <a:r>
              <a:rPr lang="en-US" sz="2000" dirty="0" smtClean="0"/>
              <a:t> for different mineral phases</a:t>
            </a:r>
          </a:p>
          <a:p>
            <a:r>
              <a:rPr lang="en-US" sz="2000" dirty="0" smtClean="0"/>
              <a:t>But we know that most particles are covered by organics</a:t>
            </a:r>
          </a:p>
          <a:p>
            <a:endParaRPr lang="en-US" sz="2000" dirty="0"/>
          </a:p>
          <a:p>
            <a:pPr marL="268288" indent="-268288"/>
            <a:r>
              <a:rPr lang="en-US" sz="2000" dirty="0" smtClean="0"/>
              <a:t>Some key questions:</a:t>
            </a:r>
          </a:p>
          <a:p>
            <a:pPr marL="268288" indent="-268288"/>
            <a:r>
              <a:rPr lang="en-US" sz="2000" dirty="0" smtClean="0"/>
              <a:t>- 	what is rate of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on</a:t>
            </a:r>
            <a:r>
              <a:rPr lang="en-US" sz="2000" dirty="0" smtClean="0"/>
              <a:t> and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off</a:t>
            </a:r>
            <a:r>
              <a:rPr lang="en-US" sz="2000" dirty="0" smtClean="0"/>
              <a:t> for metals, and for organics to mineral phases</a:t>
            </a:r>
          </a:p>
          <a:p>
            <a:pPr marL="268288" indent="-268288"/>
            <a:r>
              <a:rPr lang="en-US" sz="2000" dirty="0" smtClean="0"/>
              <a:t>- 	how constant are organic coatings with location and particle type?</a:t>
            </a:r>
          </a:p>
          <a:p>
            <a:pPr marL="268288" indent="-268288"/>
            <a:r>
              <a:rPr lang="en-US" sz="2000" dirty="0" smtClean="0"/>
              <a:t>- 	is mass the best thing to use to </a:t>
            </a:r>
            <a:r>
              <a:rPr lang="en-US" sz="2000" dirty="0" err="1" smtClean="0"/>
              <a:t>characterise</a:t>
            </a:r>
            <a:r>
              <a:rPr lang="en-US" sz="2000" dirty="0" smtClean="0"/>
              <a:t> scavenging?  Should we use surface area and surface </a:t>
            </a:r>
            <a:r>
              <a:rPr lang="en-US" sz="2000" smtClean="0"/>
              <a:t>charge instead?</a:t>
            </a:r>
            <a:endParaRPr lang="en-US" sz="2000" dirty="0" smtClean="0"/>
          </a:p>
          <a:p>
            <a:pPr marL="268288" indent="-268288"/>
            <a:r>
              <a:rPr lang="en-US" sz="2000" dirty="0" smtClean="0"/>
              <a:t>- 	are lab surface area measurements relevant to the field?  </a:t>
            </a:r>
          </a:p>
          <a:p>
            <a:pPr marL="268288" indent="-268288"/>
            <a:r>
              <a:rPr lang="en-US" sz="2000" dirty="0" smtClean="0"/>
              <a:t>- 	how much variation is there in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d</a:t>
            </a:r>
            <a:r>
              <a:rPr lang="en-US" sz="2000" dirty="0" smtClean="0"/>
              <a:t> and organic coatings with latitude, productivity,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levels, etc.?</a:t>
            </a:r>
          </a:p>
          <a:p>
            <a:pPr marL="268288" indent="-268288"/>
            <a:r>
              <a:rPr lang="en-US" sz="2000" dirty="0" smtClean="0"/>
              <a:t>-	</a:t>
            </a:r>
            <a:r>
              <a:rPr lang="en-US" sz="2000" dirty="0" err="1" smtClean="0"/>
              <a:t>Mn</a:t>
            </a:r>
            <a:r>
              <a:rPr lang="en-US" sz="2000" dirty="0" smtClean="0"/>
              <a:t> and Fe </a:t>
            </a:r>
            <a:r>
              <a:rPr lang="en-US" sz="2000" dirty="0" err="1" smtClean="0"/>
              <a:t>oxyhydroxides</a:t>
            </a:r>
            <a:r>
              <a:rPr lang="en-US" sz="2000" dirty="0" smtClean="0"/>
              <a:t> have similar surface area but very different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d</a:t>
            </a:r>
            <a:r>
              <a:rPr lang="en-US" sz="2000" dirty="0" smtClean="0"/>
              <a:t>; different organic coating?  </a:t>
            </a:r>
          </a:p>
          <a:p>
            <a:pPr marL="268288" indent="-268288"/>
            <a:endParaRPr lang="en-US" sz="2000" dirty="0"/>
          </a:p>
          <a:p>
            <a:pPr marL="268288" indent="-268288"/>
            <a:r>
              <a:rPr lang="en-US" sz="2000" dirty="0" smtClean="0"/>
              <a:t>Some good news, though:</a:t>
            </a:r>
          </a:p>
          <a:p>
            <a:pPr marL="268288" indent="-268288"/>
            <a:r>
              <a:rPr lang="en-US" sz="2000" dirty="0" smtClean="0"/>
              <a:t>- 	just adding </a:t>
            </a:r>
            <a:r>
              <a:rPr lang="en-US" sz="2000" dirty="0" err="1" smtClean="0"/>
              <a:t>Mn-oxyhydroxides</a:t>
            </a:r>
            <a:r>
              <a:rPr lang="en-US" sz="2000" dirty="0"/>
              <a:t> </a:t>
            </a:r>
            <a:r>
              <a:rPr lang="en-US" sz="2000" dirty="0" smtClean="0"/>
              <a:t>with high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d</a:t>
            </a:r>
            <a:r>
              <a:rPr lang="en-US" sz="2000" dirty="0" smtClean="0"/>
              <a:t> is a step forward (and </a:t>
            </a:r>
            <a:r>
              <a:rPr lang="en-US" sz="2000" dirty="0" err="1" smtClean="0"/>
              <a:t>realised</a:t>
            </a:r>
            <a:r>
              <a:rPr lang="en-US" sz="2000" dirty="0" smtClean="0"/>
              <a:t> in PISCES now)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20594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6917" y="99796"/>
            <a:ext cx="89535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A model for metals:  ligands, colloids, aggregation/</a:t>
            </a:r>
            <a:r>
              <a:rPr lang="en-US" sz="2800" u="sng" dirty="0" err="1" smtClean="0"/>
              <a:t>disagg</a:t>
            </a:r>
            <a:r>
              <a:rPr lang="en-US" sz="2800" u="sng" dirty="0" smtClean="0"/>
              <a:t>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535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6917" y="99796"/>
            <a:ext cx="89535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A model for metals:  ligands, colloids, aggregation/</a:t>
            </a:r>
            <a:r>
              <a:rPr lang="en-US" sz="2800" u="sng" dirty="0" err="1" smtClean="0"/>
              <a:t>disagg</a:t>
            </a:r>
            <a:r>
              <a:rPr lang="en-US" sz="2800" u="sng" dirty="0" smtClean="0"/>
              <a:t>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2" name="Picture 1" descr="Screen Shot 2016-08-02 at 22.21.2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15118" y="45121"/>
            <a:ext cx="6471423" cy="785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270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1043" y="214701"/>
            <a:ext cx="83662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Some immediate products:</a:t>
            </a:r>
          </a:p>
          <a:p>
            <a:endParaRPr lang="en-US" sz="2800" dirty="0"/>
          </a:p>
          <a:p>
            <a:r>
              <a:rPr lang="en-US" sz="2800" dirty="0" err="1" smtClean="0"/>
              <a:t>Th</a:t>
            </a:r>
            <a:r>
              <a:rPr lang="en-US" sz="2800" dirty="0" smtClean="0"/>
              <a:t> isotopes useful for aggregation/disaggregation; extend this to colloid-small particle (</a:t>
            </a:r>
            <a:r>
              <a:rPr lang="en-US" sz="2800" i="1" dirty="0" smtClean="0"/>
              <a:t>Jess/Tom/Paul</a:t>
            </a:r>
            <a:r>
              <a:rPr lang="en-US" sz="2800" dirty="0" smtClean="0"/>
              <a:t>)</a:t>
            </a:r>
          </a:p>
          <a:p>
            <a:endParaRPr lang="en-US" sz="2800" dirty="0"/>
          </a:p>
          <a:p>
            <a:r>
              <a:rPr lang="en-US" sz="2800" dirty="0" smtClean="0"/>
              <a:t>Provocative review of organic </a:t>
            </a:r>
            <a:r>
              <a:rPr lang="en-US" sz="2800" dirty="0" err="1" smtClean="0"/>
              <a:t>complexation</a:t>
            </a:r>
            <a:r>
              <a:rPr lang="en-US" sz="2800" dirty="0" smtClean="0"/>
              <a:t>, exchange, and aggregation/disaggregation model (</a:t>
            </a:r>
            <a:r>
              <a:rPr lang="en-US" sz="2800" i="1" dirty="0" smtClean="0"/>
              <a:t>Kristen/Jess/Tim/Phoebe/</a:t>
            </a:r>
            <a:r>
              <a:rPr lang="is-IS" sz="2800" i="1" dirty="0" smtClean="0"/>
              <a:t>…</a:t>
            </a:r>
            <a:r>
              <a:rPr lang="is-IS" sz="2800" dirty="0" smtClean="0"/>
              <a:t>)</a:t>
            </a:r>
          </a:p>
          <a:p>
            <a:endParaRPr lang="is-IS" sz="2800" dirty="0"/>
          </a:p>
          <a:p>
            <a:r>
              <a:rPr lang="is-IS" sz="2800" dirty="0" smtClean="0"/>
              <a:t>We are close to being able to model L1 field in ocean</a:t>
            </a:r>
          </a:p>
          <a:p>
            <a:endParaRPr lang="is-IS" sz="2800" dirty="0"/>
          </a:p>
          <a:p>
            <a:r>
              <a:rPr lang="is-IS" sz="2800" dirty="0" smtClean="0"/>
              <a:t>If...</a:t>
            </a:r>
          </a:p>
          <a:p>
            <a:r>
              <a:rPr lang="en-US" sz="2800" dirty="0" smtClean="0"/>
              <a:t>L1 field is </a:t>
            </a:r>
            <a:r>
              <a:rPr lang="en-US" sz="2800" dirty="0" err="1" smtClean="0"/>
              <a:t>modelled</a:t>
            </a:r>
            <a:r>
              <a:rPr lang="en-US" sz="2800" dirty="0" smtClean="0"/>
              <a:t>, and </a:t>
            </a:r>
            <a:r>
              <a:rPr lang="en-US" sz="2800" dirty="0" err="1" smtClean="0"/>
              <a:t>Th</a:t>
            </a:r>
            <a:r>
              <a:rPr lang="en-US" sz="2800" dirty="0" smtClean="0"/>
              <a:t> gives us particle dynamics</a:t>
            </a:r>
            <a:r>
              <a:rPr lang="is-IS" sz="2800" dirty="0" smtClean="0"/>
              <a:t>…  we have quantified major aspects of metal scavenging.</a:t>
            </a:r>
            <a:endParaRPr lang="is-IS" sz="2800" dirty="0"/>
          </a:p>
        </p:txBody>
      </p:sp>
    </p:spTree>
    <p:extLst>
      <p:ext uri="{BB962C8B-B14F-4D97-AF65-F5344CB8AC3E}">
        <p14:creationId xmlns:p14="http://schemas.microsoft.com/office/powerpoint/2010/main" val="2768348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1043" y="396130"/>
            <a:ext cx="836622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/>
              <a:t>Nepheloid</a:t>
            </a:r>
            <a:r>
              <a:rPr lang="en-US" sz="2800" u="sng" dirty="0" smtClean="0"/>
              <a:t> layers</a:t>
            </a:r>
          </a:p>
          <a:p>
            <a:endParaRPr lang="en-US" sz="2800" dirty="0"/>
          </a:p>
          <a:p>
            <a:r>
              <a:rPr lang="en-US" sz="2800" dirty="0" smtClean="0"/>
              <a:t>They are very different from open ocean in terms of particle composition (as well as concentration)</a:t>
            </a:r>
          </a:p>
          <a:p>
            <a:endParaRPr lang="en-US" sz="2800" dirty="0" smtClean="0"/>
          </a:p>
          <a:p>
            <a:r>
              <a:rPr lang="en-US" sz="2800" dirty="0" smtClean="0"/>
              <a:t>Not all layers are the same (at all!)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Oxyhydroxides</a:t>
            </a:r>
            <a:r>
              <a:rPr lang="en-US" sz="2800" dirty="0" smtClean="0"/>
              <a:t> are important (and possibly predictable given overlying productivity flux)</a:t>
            </a:r>
          </a:p>
          <a:p>
            <a:endParaRPr lang="en-US" sz="2800" dirty="0" smtClean="0"/>
          </a:p>
          <a:p>
            <a:r>
              <a:rPr lang="en-US" sz="2800" dirty="0" smtClean="0"/>
              <a:t>Need to target some key locations with range of measurements</a:t>
            </a:r>
          </a:p>
        </p:txBody>
      </p:sp>
    </p:spTree>
    <p:extLst>
      <p:ext uri="{BB962C8B-B14F-4D97-AF65-F5344CB8AC3E}">
        <p14:creationId xmlns:p14="http://schemas.microsoft.com/office/powerpoint/2010/main" val="2745869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178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Oxford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Gideon Henderson</dc:creator>
  <cp:lastModifiedBy>Zawoysky</cp:lastModifiedBy>
  <cp:revision>9</cp:revision>
  <dcterms:created xsi:type="dcterms:W3CDTF">2016-08-02T19:36:00Z</dcterms:created>
  <dcterms:modified xsi:type="dcterms:W3CDTF">2017-01-04T16:56:04Z</dcterms:modified>
</cp:coreProperties>
</file>